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D8C23E"/>
    <a:srgbClr val="222222"/>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2232" y="10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342B-9E60-4342-8961-AA776D412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899C62-A781-4F76-BE66-77E1F9A9D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5C36F9-EE25-4E5C-9B17-80F1F4EC94DC}"/>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5" name="Footer Placeholder 4">
            <a:extLst>
              <a:ext uri="{FF2B5EF4-FFF2-40B4-BE49-F238E27FC236}">
                <a16:creationId xmlns:a16="http://schemas.microsoft.com/office/drawing/2014/main" id="{23BFFD62-F6F6-4C5B-9809-2A1823471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C57DC-32E9-4BA4-9BA0-CA45702B8EDE}"/>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162522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5D0D-5DFE-48A8-AEB0-640421F09D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88D72D-49F7-48A5-A9CC-9A30950F2F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1D2DA-78CB-48C8-AFA1-C766AE08B344}"/>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5" name="Footer Placeholder 4">
            <a:extLst>
              <a:ext uri="{FF2B5EF4-FFF2-40B4-BE49-F238E27FC236}">
                <a16:creationId xmlns:a16="http://schemas.microsoft.com/office/drawing/2014/main" id="{8C39A02B-DAB7-4BDD-B65D-178F51BF0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39F7-9427-4F9B-99FB-B9281A00A039}"/>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9381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F683C-93DF-4340-B5D2-47DAFC3D24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359778-3710-425F-8320-5AABF445E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8848E-4F25-4295-9504-7056518BBFB3}"/>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5" name="Footer Placeholder 4">
            <a:extLst>
              <a:ext uri="{FF2B5EF4-FFF2-40B4-BE49-F238E27FC236}">
                <a16:creationId xmlns:a16="http://schemas.microsoft.com/office/drawing/2014/main" id="{EF2CF455-2CBF-4E5F-8607-401C596F4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4D7DF-DE7A-4769-916A-E530ACE9A63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071670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0CCE-5DCA-4623-9D01-A3F1702775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BC15B0-CF5B-4DC2-B30C-CC4CE82A3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16675-FB75-470C-AFBD-850549C44152}"/>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5" name="Footer Placeholder 4">
            <a:extLst>
              <a:ext uri="{FF2B5EF4-FFF2-40B4-BE49-F238E27FC236}">
                <a16:creationId xmlns:a16="http://schemas.microsoft.com/office/drawing/2014/main" id="{49302516-968B-46C0-A214-F5CAC33A6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74634-61C7-4ABE-8059-3526FAF30C65}"/>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94024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AEB9-5B83-4ADA-8B2B-1163BEF3AE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7247EF-A472-45E7-AF70-13EB271748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560F4D-23EB-4E83-A909-E898E411B9A8}"/>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5" name="Footer Placeholder 4">
            <a:extLst>
              <a:ext uri="{FF2B5EF4-FFF2-40B4-BE49-F238E27FC236}">
                <a16:creationId xmlns:a16="http://schemas.microsoft.com/office/drawing/2014/main" id="{C60D120C-9333-4CE4-B4CA-EBB0CA564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57F-A6B7-416F-82BA-F9CED96B4287}"/>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4068203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D82-B9B3-41CC-8514-4256A8B85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4996A-380F-4A54-AA2B-E4179F62BF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4F5-8583-47B7-BB9C-7DDB11F3B2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6B847D-F253-4A3C-8AFF-C2978E5D6DAE}"/>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6" name="Footer Placeholder 5">
            <a:extLst>
              <a:ext uri="{FF2B5EF4-FFF2-40B4-BE49-F238E27FC236}">
                <a16:creationId xmlns:a16="http://schemas.microsoft.com/office/drawing/2014/main" id="{F3C5A6BA-6910-4301-8C0E-E163457E6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62319-104A-4123-B53D-027CE486F308}"/>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909110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FFD8-8814-4FE1-B6AD-BE2567780A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32FBCB-A78E-482F-B317-2F165F6978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A5F99-02C3-44E3-88C8-C736EFDD56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FB45BB-7183-4434-AF90-9461CE6BD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57D847-8D2E-4D7C-A044-8E7E5666D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8927DF-BE5D-458F-981C-EDB9CFD07BCC}"/>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8" name="Footer Placeholder 7">
            <a:extLst>
              <a:ext uri="{FF2B5EF4-FFF2-40B4-BE49-F238E27FC236}">
                <a16:creationId xmlns:a16="http://schemas.microsoft.com/office/drawing/2014/main" id="{DC596AE5-3B9B-48E6-B32F-609F58B38C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3949F-C496-468F-9378-D6A8693E6C51}"/>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457184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DBF3-19E6-4AB7-BB72-EC812F671A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7F786-579C-46B0-B3CF-D404079BE32F}"/>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4" name="Footer Placeholder 3">
            <a:extLst>
              <a:ext uri="{FF2B5EF4-FFF2-40B4-BE49-F238E27FC236}">
                <a16:creationId xmlns:a16="http://schemas.microsoft.com/office/drawing/2014/main" id="{0F5D1534-6A0D-4068-BCC1-A6E1461685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C03B47-E771-4F79-80B4-C0DC4DDAB48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278580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C7437-47C1-4DA1-8F70-E0FB1B58CCB5}"/>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3" name="Footer Placeholder 2">
            <a:extLst>
              <a:ext uri="{FF2B5EF4-FFF2-40B4-BE49-F238E27FC236}">
                <a16:creationId xmlns:a16="http://schemas.microsoft.com/office/drawing/2014/main" id="{27B87A3E-A484-43C2-A888-2A47B7CC6B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D7203-43F2-4F59-9044-F54838899538}"/>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4132519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38-7772-4057-8F84-6958A64EA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5B914E-4549-4C0A-891A-BAA1C5D4E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5970E1-E9E8-43C2-81D3-7ACDEA686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84FF4-6FC3-4E88-93E6-7B3A63B07B27}"/>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6" name="Footer Placeholder 5">
            <a:extLst>
              <a:ext uri="{FF2B5EF4-FFF2-40B4-BE49-F238E27FC236}">
                <a16:creationId xmlns:a16="http://schemas.microsoft.com/office/drawing/2014/main" id="{9EF27543-E922-4D6B-B7BE-4CE3AB75B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B26EB-0181-4543-B45A-388EC9A1AB6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607920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0EDE-FA79-472A-940E-CC5226AE1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7335EF-3AFE-4899-A225-C71F9B9B4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3316C8-87B8-40BB-ABD3-64FDD5C6A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2572F-329F-47A1-958B-27BA8E8FCE16}"/>
              </a:ext>
            </a:extLst>
          </p:cNvPr>
          <p:cNvSpPr>
            <a:spLocks noGrp="1"/>
          </p:cNvSpPr>
          <p:nvPr>
            <p:ph type="dt" sz="half" idx="10"/>
          </p:nvPr>
        </p:nvSpPr>
        <p:spPr/>
        <p:txBody>
          <a:bodyPr/>
          <a:lstStyle/>
          <a:p>
            <a:fld id="{B584E8DE-2D2E-429B-9B48-B77D08C73E2F}" type="datetimeFigureOut">
              <a:rPr lang="en-US" smtClean="0"/>
              <a:t>3/6/2021</a:t>
            </a:fld>
            <a:endParaRPr lang="en-US"/>
          </a:p>
        </p:txBody>
      </p:sp>
      <p:sp>
        <p:nvSpPr>
          <p:cNvPr id="6" name="Footer Placeholder 5">
            <a:extLst>
              <a:ext uri="{FF2B5EF4-FFF2-40B4-BE49-F238E27FC236}">
                <a16:creationId xmlns:a16="http://schemas.microsoft.com/office/drawing/2014/main" id="{F4EC2E80-E8B1-4045-9968-58F002829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10BB5-3DCE-477F-9AB6-277FA312BA6B}"/>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48099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8F1C1-E6E1-4EC5-AE7F-1742F86EE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6C8A9-67F6-48B7-A058-DFCE87E19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4F14-51CB-46BC-ABC1-76F83D3F56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4E8DE-2D2E-429B-9B48-B77D08C73E2F}" type="datetimeFigureOut">
              <a:rPr lang="en-US" smtClean="0"/>
              <a:t>3/6/2021</a:t>
            </a:fld>
            <a:endParaRPr lang="en-US"/>
          </a:p>
        </p:txBody>
      </p:sp>
      <p:sp>
        <p:nvSpPr>
          <p:cNvPr id="5" name="Footer Placeholder 4">
            <a:extLst>
              <a:ext uri="{FF2B5EF4-FFF2-40B4-BE49-F238E27FC236}">
                <a16:creationId xmlns:a16="http://schemas.microsoft.com/office/drawing/2014/main" id="{F812F45A-557A-4741-BD02-D6A86365A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5F8B3C-6E80-4F3A-8A7F-4A0879FB69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748B3-FF5F-4265-84E9-706FBAA8C38B}" type="slidenum">
              <a:rPr lang="en-US" smtClean="0"/>
              <a:t>‹#›</a:t>
            </a:fld>
            <a:endParaRPr lang="en-US"/>
          </a:p>
        </p:txBody>
      </p:sp>
    </p:spTree>
    <p:extLst>
      <p:ext uri="{BB962C8B-B14F-4D97-AF65-F5344CB8AC3E}">
        <p14:creationId xmlns:p14="http://schemas.microsoft.com/office/powerpoint/2010/main" val="2751328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webp"/><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png"/><Relationship Id="rId4" Type="http://schemas.microsoft.com/office/2007/relationships/hdphoto" Target="../media/hdphoto4.wdp"/><Relationship Id="rId9" Type="http://schemas.microsoft.com/office/2007/relationships/hdphoto" Target="../media/hdphoto7.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14" descr="A picture containing text&#10;&#10;Description automatically generated">
            <a:extLst>
              <a:ext uri="{FF2B5EF4-FFF2-40B4-BE49-F238E27FC236}">
                <a16:creationId xmlns:a16="http://schemas.microsoft.com/office/drawing/2014/main" id="{1F1B6173-0D53-4DF6-AD6C-70928C7E80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85257"/>
            <a:ext cx="12192000" cy="8126984"/>
          </a:xfrm>
          <a:prstGeom prst="rect">
            <a:avLst/>
          </a:prstGeom>
        </p:spPr>
      </p:pic>
      <p:pic>
        <p:nvPicPr>
          <p:cNvPr id="8" name="Picture 7">
            <a:extLst>
              <a:ext uri="{FF2B5EF4-FFF2-40B4-BE49-F238E27FC236}">
                <a16:creationId xmlns:a16="http://schemas.microsoft.com/office/drawing/2014/main" id="{163C8AF3-921E-4733-B45D-6C5564BB09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15" r="1203"/>
          <a:stretch/>
        </p:blipFill>
        <p:spPr>
          <a:xfrm>
            <a:off x="0" y="481462"/>
            <a:ext cx="12192000" cy="947752"/>
          </a:xfrm>
          <a:prstGeom prst="rect">
            <a:avLst/>
          </a:prstGeom>
        </p:spPr>
      </p:pic>
      <p:sp>
        <p:nvSpPr>
          <p:cNvPr id="9" name="TextBox 8">
            <a:extLst>
              <a:ext uri="{FF2B5EF4-FFF2-40B4-BE49-F238E27FC236}">
                <a16:creationId xmlns:a16="http://schemas.microsoft.com/office/drawing/2014/main" id="{C8AA6745-336A-4670-9DAB-D4D3EAC9E0FA}"/>
              </a:ext>
            </a:extLst>
          </p:cNvPr>
          <p:cNvSpPr txBox="1"/>
          <p:nvPr/>
        </p:nvSpPr>
        <p:spPr>
          <a:xfrm>
            <a:off x="2959354" y="662879"/>
            <a:ext cx="7049174" cy="646331"/>
          </a:xfrm>
          <a:prstGeom prst="rect">
            <a:avLst/>
          </a:prstGeom>
          <a:noFill/>
        </p:spPr>
        <p:txBody>
          <a:bodyPr wrap="none" rtlCol="0">
            <a:spAutoFit/>
          </a:bodyPr>
          <a:lstStyle/>
          <a:p>
            <a:r>
              <a:rPr lang="en-US" sz="3600" b="1" dirty="0"/>
              <a:t>Homicide Rates in the United States</a:t>
            </a:r>
          </a:p>
        </p:txBody>
      </p:sp>
      <p:sp>
        <p:nvSpPr>
          <p:cNvPr id="35" name="TextBox 34">
            <a:extLst>
              <a:ext uri="{FF2B5EF4-FFF2-40B4-BE49-F238E27FC236}">
                <a16:creationId xmlns:a16="http://schemas.microsoft.com/office/drawing/2014/main" id="{B1CF678B-2B61-4EBF-81D3-CB2CEE926F38}"/>
              </a:ext>
            </a:extLst>
          </p:cNvPr>
          <p:cNvSpPr txBox="1"/>
          <p:nvPr/>
        </p:nvSpPr>
        <p:spPr>
          <a:xfrm>
            <a:off x="8601075" y="4868433"/>
            <a:ext cx="2083519" cy="1508105"/>
          </a:xfrm>
          <a:prstGeom prst="rect">
            <a:avLst/>
          </a:prstGeom>
          <a:solidFill>
            <a:srgbClr val="3B3838">
              <a:alpha val="36863"/>
            </a:srgbClr>
          </a:solidFill>
        </p:spPr>
        <p:txBody>
          <a:bodyPr wrap="none" rtlCol="0">
            <a:spAutoFit/>
          </a:bodyPr>
          <a:lstStyle/>
          <a:p>
            <a:r>
              <a:rPr lang="en-US" sz="2000" b="1" u="sng" dirty="0">
                <a:solidFill>
                  <a:srgbClr val="D8C23E"/>
                </a:solidFill>
              </a:rPr>
              <a:t>Presented By:</a:t>
            </a:r>
          </a:p>
          <a:p>
            <a:endParaRPr lang="en-US" b="1" dirty="0">
              <a:solidFill>
                <a:srgbClr val="D8C23E"/>
              </a:solidFill>
            </a:endParaRPr>
          </a:p>
          <a:p>
            <a:r>
              <a:rPr lang="en-US" b="1" dirty="0" err="1">
                <a:solidFill>
                  <a:srgbClr val="D8C23E"/>
                </a:solidFill>
              </a:rPr>
              <a:t>Jesid</a:t>
            </a:r>
            <a:r>
              <a:rPr lang="en-US" b="1" dirty="0">
                <a:solidFill>
                  <a:srgbClr val="D8C23E"/>
                </a:solidFill>
              </a:rPr>
              <a:t> Acosta</a:t>
            </a:r>
          </a:p>
          <a:p>
            <a:r>
              <a:rPr lang="en-US" b="1" dirty="0">
                <a:solidFill>
                  <a:srgbClr val="D8C23E"/>
                </a:solidFill>
              </a:rPr>
              <a:t>Hammad  Muniem</a:t>
            </a:r>
          </a:p>
          <a:p>
            <a:r>
              <a:rPr lang="en-US" b="1" dirty="0" err="1">
                <a:solidFill>
                  <a:srgbClr val="D8C23E"/>
                </a:solidFill>
              </a:rPr>
              <a:t>Kavin</a:t>
            </a:r>
            <a:r>
              <a:rPr lang="en-US" b="1" dirty="0">
                <a:solidFill>
                  <a:srgbClr val="D8C23E"/>
                </a:solidFill>
              </a:rPr>
              <a:t> </a:t>
            </a:r>
            <a:r>
              <a:rPr lang="en-US" b="1" dirty="0" err="1">
                <a:solidFill>
                  <a:srgbClr val="D8C23E"/>
                </a:solidFill>
              </a:rPr>
              <a:t>Veerapandian</a:t>
            </a:r>
            <a:endParaRPr lang="en-US" b="1" dirty="0">
              <a:solidFill>
                <a:srgbClr val="D8C23E"/>
              </a:solidFill>
            </a:endParaRPr>
          </a:p>
        </p:txBody>
      </p:sp>
    </p:spTree>
    <p:extLst>
      <p:ext uri="{BB962C8B-B14F-4D97-AF65-F5344CB8AC3E}">
        <p14:creationId xmlns:p14="http://schemas.microsoft.com/office/powerpoint/2010/main" val="36428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20634-BE8D-41BE-8E6D-C44DF6E58F4E}"/>
              </a:ext>
            </a:extLst>
          </p:cNvPr>
          <p:cNvSpPr txBox="1"/>
          <p:nvPr/>
        </p:nvSpPr>
        <p:spPr>
          <a:xfrm>
            <a:off x="170918" y="512748"/>
            <a:ext cx="3307700"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3418573866"/>
              </p:ext>
            </p:extLst>
          </p:nvPr>
        </p:nvGraphicFramePr>
        <p:xfrm>
          <a:off x="266700" y="1116448"/>
          <a:ext cx="11324833" cy="4668402"/>
        </p:xfrm>
        <a:graphic>
          <a:graphicData uri="http://schemas.openxmlformats.org/drawingml/2006/table">
            <a:tbl>
              <a:tblPr>
                <a:tableStyleId>{8799B23B-EC83-4686-B30A-512413B5E67A}</a:tableStyleId>
              </a:tblPr>
              <a:tblGrid>
                <a:gridCol w="1556726">
                  <a:extLst>
                    <a:ext uri="{9D8B030D-6E8A-4147-A177-3AD203B41FA5}">
                      <a16:colId xmlns:a16="http://schemas.microsoft.com/office/drawing/2014/main" val="3193740854"/>
                    </a:ext>
                  </a:extLst>
                </a:gridCol>
                <a:gridCol w="1556726">
                  <a:extLst>
                    <a:ext uri="{9D8B030D-6E8A-4147-A177-3AD203B41FA5}">
                      <a16:colId xmlns:a16="http://schemas.microsoft.com/office/drawing/2014/main" val="3015941909"/>
                    </a:ext>
                  </a:extLst>
                </a:gridCol>
                <a:gridCol w="1376272">
                  <a:extLst>
                    <a:ext uri="{9D8B030D-6E8A-4147-A177-3AD203B41FA5}">
                      <a16:colId xmlns:a16="http://schemas.microsoft.com/office/drawing/2014/main" val="871257312"/>
                    </a:ext>
                  </a:extLst>
                </a:gridCol>
                <a:gridCol w="6835109">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S.no</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Predictors</a:t>
                      </a:r>
                    </a:p>
                    <a:p>
                      <a:pPr marL="0" algn="l" defTabSz="914400" rtl="0" eaLnBrk="1" fontAlgn="b" latinLnBrk="0" hangingPunct="1"/>
                      <a:r>
                        <a:rPr lang="en-US" sz="2000" b="1" u="none" strike="noStrike" kern="1200" dirty="0">
                          <a:solidFill>
                            <a:srgbClr val="D8C23E"/>
                          </a:solidFill>
                          <a:effectLst/>
                          <a:latin typeface="+mn-lt"/>
                          <a:ea typeface="+mn-ea"/>
                          <a:cs typeface="+mn-cs"/>
                        </a:rPr>
                        <a:t>(if any)</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Conclusion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247167">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21416016"/>
                  </a:ext>
                </a:extLst>
              </a:tr>
              <a:tr h="1200150">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10731898"/>
                  </a:ext>
                </a:extLst>
              </a:tr>
              <a:tr h="1609271">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006577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20634-BE8D-41BE-8E6D-C44DF6E58F4E}"/>
              </a:ext>
            </a:extLst>
          </p:cNvPr>
          <p:cNvSpPr txBox="1"/>
          <p:nvPr/>
        </p:nvSpPr>
        <p:spPr>
          <a:xfrm>
            <a:off x="170918" y="512748"/>
            <a:ext cx="3307700"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nvGraphicFramePr>
        <p:xfrm>
          <a:off x="266700" y="1116448"/>
          <a:ext cx="11324833" cy="4668402"/>
        </p:xfrm>
        <a:graphic>
          <a:graphicData uri="http://schemas.openxmlformats.org/drawingml/2006/table">
            <a:tbl>
              <a:tblPr>
                <a:tableStyleId>{8799B23B-EC83-4686-B30A-512413B5E67A}</a:tableStyleId>
              </a:tblPr>
              <a:tblGrid>
                <a:gridCol w="1556726">
                  <a:extLst>
                    <a:ext uri="{9D8B030D-6E8A-4147-A177-3AD203B41FA5}">
                      <a16:colId xmlns:a16="http://schemas.microsoft.com/office/drawing/2014/main" val="3193740854"/>
                    </a:ext>
                  </a:extLst>
                </a:gridCol>
                <a:gridCol w="1556726">
                  <a:extLst>
                    <a:ext uri="{9D8B030D-6E8A-4147-A177-3AD203B41FA5}">
                      <a16:colId xmlns:a16="http://schemas.microsoft.com/office/drawing/2014/main" val="3015941909"/>
                    </a:ext>
                  </a:extLst>
                </a:gridCol>
                <a:gridCol w="1376272">
                  <a:extLst>
                    <a:ext uri="{9D8B030D-6E8A-4147-A177-3AD203B41FA5}">
                      <a16:colId xmlns:a16="http://schemas.microsoft.com/office/drawing/2014/main" val="871257312"/>
                    </a:ext>
                  </a:extLst>
                </a:gridCol>
                <a:gridCol w="6835109">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S.no</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Predictors</a:t>
                      </a:r>
                    </a:p>
                    <a:p>
                      <a:pPr marL="0" algn="l" defTabSz="914400" rtl="0" eaLnBrk="1" fontAlgn="b" latinLnBrk="0" hangingPunct="1"/>
                      <a:r>
                        <a:rPr lang="en-US" sz="2000" b="1" u="none" strike="noStrike" kern="1200" dirty="0">
                          <a:solidFill>
                            <a:srgbClr val="D8C23E"/>
                          </a:solidFill>
                          <a:effectLst/>
                          <a:latin typeface="+mn-lt"/>
                          <a:ea typeface="+mn-ea"/>
                          <a:cs typeface="+mn-cs"/>
                        </a:rPr>
                        <a:t>(if any)</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Conclusion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247167">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21416016"/>
                  </a:ext>
                </a:extLst>
              </a:tr>
              <a:tr h="1200150">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10731898"/>
                  </a:ext>
                </a:extLst>
              </a:tr>
              <a:tr h="1609271">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8982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835A62C9-C948-499D-AA8F-573FAAF95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387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2C33E-6A0B-4F27-A2AF-93BF6CF17140}"/>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3018" r="4390" b="8375"/>
          <a:stretch/>
        </p:blipFill>
        <p:spPr>
          <a:xfrm>
            <a:off x="6738257" y="1936751"/>
            <a:ext cx="5375305" cy="2948300"/>
          </a:xfrm>
          <a:prstGeom prst="rect">
            <a:avLst/>
          </a:prstGeom>
        </p:spPr>
      </p:pic>
      <p:pic>
        <p:nvPicPr>
          <p:cNvPr id="10" name="Picture 9" descr="Chart, treemap chart&#10;&#10;Description automatically generated">
            <a:extLst>
              <a:ext uri="{FF2B5EF4-FFF2-40B4-BE49-F238E27FC236}">
                <a16:creationId xmlns:a16="http://schemas.microsoft.com/office/drawing/2014/main" id="{37372637-224B-4D62-A98E-8D878AEB5C6C}"/>
              </a:ext>
            </a:extLst>
          </p:cNvPr>
          <p:cNvPicPr>
            <a:picLocks noChangeAspect="1"/>
          </p:cNvPicPr>
          <p:nvPr/>
        </p:nvPicPr>
        <p:blipFill rotWithShape="1">
          <a:blip r:embed="rId6">
            <a:extLst>
              <a:ext uri="{28A0092B-C50C-407E-A947-70E740481C1C}">
                <a14:useLocalDpi xmlns:a14="http://schemas.microsoft.com/office/drawing/2010/main" val="0"/>
              </a:ext>
            </a:extLst>
          </a:blip>
          <a:srcRect l="17269" t="4939" r="15409" b="7225"/>
          <a:stretch/>
        </p:blipFill>
        <p:spPr>
          <a:xfrm>
            <a:off x="2743198" y="1936751"/>
            <a:ext cx="3993535" cy="2930877"/>
          </a:xfrm>
          <a:prstGeom prst="rect">
            <a:avLst/>
          </a:prstGeom>
        </p:spPr>
      </p:pic>
      <p:pic>
        <p:nvPicPr>
          <p:cNvPr id="12" name="Picture 11" descr="Chart, bar chart, funnel chart&#10;&#10;Description automatically generated">
            <a:extLst>
              <a:ext uri="{FF2B5EF4-FFF2-40B4-BE49-F238E27FC236}">
                <a16:creationId xmlns:a16="http://schemas.microsoft.com/office/drawing/2014/main" id="{F7081FDB-B98D-4DEA-B02B-AE63B9B3D78E}"/>
              </a:ext>
            </a:extLst>
          </p:cNvPr>
          <p:cNvPicPr>
            <a:picLocks noChangeAspect="1"/>
          </p:cNvPicPr>
          <p:nvPr/>
        </p:nvPicPr>
        <p:blipFill rotWithShape="1">
          <a:blip r:embed="rId7">
            <a:extLst>
              <a:ext uri="{28A0092B-C50C-407E-A947-70E740481C1C}">
                <a14:useLocalDpi xmlns:a14="http://schemas.microsoft.com/office/drawing/2010/main" val="0"/>
              </a:ext>
            </a:extLst>
          </a:blip>
          <a:srcRect t="523" b="11448"/>
          <a:stretch/>
        </p:blipFill>
        <p:spPr>
          <a:xfrm>
            <a:off x="120072" y="1936750"/>
            <a:ext cx="2621602" cy="2930878"/>
          </a:xfrm>
          <a:prstGeom prst="rect">
            <a:avLst/>
          </a:prstGeom>
        </p:spPr>
      </p:pic>
      <p:sp>
        <p:nvSpPr>
          <p:cNvPr id="15" name="TextBox 14">
            <a:extLst>
              <a:ext uri="{FF2B5EF4-FFF2-40B4-BE49-F238E27FC236}">
                <a16:creationId xmlns:a16="http://schemas.microsoft.com/office/drawing/2014/main" id="{DFC86EF7-BA2F-4D77-8D26-DC7BFE4D8C70}"/>
              </a:ext>
            </a:extLst>
          </p:cNvPr>
          <p:cNvSpPr txBox="1"/>
          <p:nvPr/>
        </p:nvSpPr>
        <p:spPr>
          <a:xfrm>
            <a:off x="170918" y="512748"/>
            <a:ext cx="590777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A problem for the US</a:t>
            </a:r>
          </a:p>
        </p:txBody>
      </p:sp>
    </p:spTree>
    <p:extLst>
      <p:ext uri="{BB962C8B-B14F-4D97-AF65-F5344CB8AC3E}">
        <p14:creationId xmlns:p14="http://schemas.microsoft.com/office/powerpoint/2010/main" val="122645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93AB97F7-B708-408E-B8ED-C2506C79AD3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005" t="1716" r="1185" b="1351"/>
          <a:stretch/>
        </p:blipFill>
        <p:spPr>
          <a:xfrm>
            <a:off x="279416" y="1711201"/>
            <a:ext cx="6459487" cy="3390593"/>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96215E6-EB14-434B-99B6-F20ED53FA1CB}"/>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l="6423" t="1649" r="3497" b="17388"/>
          <a:stretch/>
        </p:blipFill>
        <p:spPr>
          <a:xfrm>
            <a:off x="6811002" y="1711202"/>
            <a:ext cx="5056263" cy="3376575"/>
          </a:xfrm>
          <a:prstGeom prst="rect">
            <a:avLst/>
          </a:prstGeom>
        </p:spPr>
      </p:pic>
      <p:sp>
        <p:nvSpPr>
          <p:cNvPr id="11" name="TextBox 10">
            <a:extLst>
              <a:ext uri="{FF2B5EF4-FFF2-40B4-BE49-F238E27FC236}">
                <a16:creationId xmlns:a16="http://schemas.microsoft.com/office/drawing/2014/main" id="{505A611B-A3CB-44E9-AB93-44FCD4C0932A}"/>
              </a:ext>
            </a:extLst>
          </p:cNvPr>
          <p:cNvSpPr txBox="1"/>
          <p:nvPr/>
        </p:nvSpPr>
        <p:spPr>
          <a:xfrm>
            <a:off x="170918" y="512748"/>
            <a:ext cx="590777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A problem for the US</a:t>
            </a:r>
          </a:p>
        </p:txBody>
      </p:sp>
    </p:spTree>
    <p:extLst>
      <p:ext uri="{BB962C8B-B14F-4D97-AF65-F5344CB8AC3E}">
        <p14:creationId xmlns:p14="http://schemas.microsoft.com/office/powerpoint/2010/main" val="340323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sp>
        <p:nvSpPr>
          <p:cNvPr id="5" name="TextBox 4">
            <a:extLst>
              <a:ext uri="{FF2B5EF4-FFF2-40B4-BE49-F238E27FC236}">
                <a16:creationId xmlns:a16="http://schemas.microsoft.com/office/drawing/2014/main" id="{C545B90C-4278-4FB1-A6C4-81C8C201654B}"/>
              </a:ext>
            </a:extLst>
          </p:cNvPr>
          <p:cNvSpPr txBox="1"/>
          <p:nvPr/>
        </p:nvSpPr>
        <p:spPr>
          <a:xfrm>
            <a:off x="441532" y="1109530"/>
            <a:ext cx="127631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What?</a:t>
            </a:r>
          </a:p>
        </p:txBody>
      </p:sp>
      <p:sp>
        <p:nvSpPr>
          <p:cNvPr id="6" name="TextBox 5">
            <a:extLst>
              <a:ext uri="{FF2B5EF4-FFF2-40B4-BE49-F238E27FC236}">
                <a16:creationId xmlns:a16="http://schemas.microsoft.com/office/drawing/2014/main" id="{803E1381-908D-4F70-A6A8-600A5D5AF2E8}"/>
              </a:ext>
            </a:extLst>
          </p:cNvPr>
          <p:cNvSpPr txBox="1"/>
          <p:nvPr/>
        </p:nvSpPr>
        <p:spPr>
          <a:xfrm>
            <a:off x="441532" y="2919404"/>
            <a:ext cx="115127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Who?</a:t>
            </a:r>
          </a:p>
        </p:txBody>
      </p:sp>
      <p:sp>
        <p:nvSpPr>
          <p:cNvPr id="7" name="TextBox 6">
            <a:extLst>
              <a:ext uri="{FF2B5EF4-FFF2-40B4-BE49-F238E27FC236}">
                <a16:creationId xmlns:a16="http://schemas.microsoft.com/office/drawing/2014/main" id="{15A05A5B-2653-4033-B4F7-7463D60B0F50}"/>
              </a:ext>
            </a:extLst>
          </p:cNvPr>
          <p:cNvSpPr txBox="1"/>
          <p:nvPr/>
        </p:nvSpPr>
        <p:spPr>
          <a:xfrm>
            <a:off x="441532" y="4748618"/>
            <a:ext cx="1122423"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Why?</a:t>
            </a:r>
          </a:p>
        </p:txBody>
      </p:sp>
      <p:sp>
        <p:nvSpPr>
          <p:cNvPr id="8" name="TextBox 7">
            <a:extLst>
              <a:ext uri="{FF2B5EF4-FFF2-40B4-BE49-F238E27FC236}">
                <a16:creationId xmlns:a16="http://schemas.microsoft.com/office/drawing/2014/main" id="{FC3C4E52-891E-42CB-861D-7E963EBE4D48}"/>
              </a:ext>
            </a:extLst>
          </p:cNvPr>
          <p:cNvSpPr txBox="1"/>
          <p:nvPr/>
        </p:nvSpPr>
        <p:spPr>
          <a:xfrm>
            <a:off x="1618585" y="1492517"/>
            <a:ext cx="766588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Factors contributing to high homicide rate</a:t>
            </a:r>
          </a:p>
        </p:txBody>
      </p:sp>
      <p:sp>
        <p:nvSpPr>
          <p:cNvPr id="9" name="TextBox 8">
            <a:extLst>
              <a:ext uri="{FF2B5EF4-FFF2-40B4-BE49-F238E27FC236}">
                <a16:creationId xmlns:a16="http://schemas.microsoft.com/office/drawing/2014/main" id="{82DE111E-2A02-4DAC-8A01-FF6B36A9457A}"/>
              </a:ext>
            </a:extLst>
          </p:cNvPr>
          <p:cNvSpPr txBox="1"/>
          <p:nvPr/>
        </p:nvSpPr>
        <p:spPr>
          <a:xfrm>
            <a:off x="1618585" y="3317902"/>
            <a:ext cx="4810932"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State Legislative Members </a:t>
            </a:r>
          </a:p>
        </p:txBody>
      </p:sp>
      <p:sp>
        <p:nvSpPr>
          <p:cNvPr id="10" name="TextBox 9">
            <a:extLst>
              <a:ext uri="{FF2B5EF4-FFF2-40B4-BE49-F238E27FC236}">
                <a16:creationId xmlns:a16="http://schemas.microsoft.com/office/drawing/2014/main" id="{B964FADE-0CE7-4DE8-9A01-9B880AF87917}"/>
              </a:ext>
            </a:extLst>
          </p:cNvPr>
          <p:cNvSpPr txBox="1"/>
          <p:nvPr/>
        </p:nvSpPr>
        <p:spPr>
          <a:xfrm>
            <a:off x="1618585" y="5143287"/>
            <a:ext cx="3801425"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Every life is precious</a:t>
            </a:r>
          </a:p>
        </p:txBody>
      </p:sp>
    </p:spTree>
    <p:extLst>
      <p:ext uri="{BB962C8B-B14F-4D97-AF65-F5344CB8AC3E}">
        <p14:creationId xmlns:p14="http://schemas.microsoft.com/office/powerpoint/2010/main" val="1504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5122" name="Picture 2">
            <a:extLst>
              <a:ext uri="{FF2B5EF4-FFF2-40B4-BE49-F238E27FC236}">
                <a16:creationId xmlns:a16="http://schemas.microsoft.com/office/drawing/2014/main" id="{5CF04458-5578-4C06-8FDD-F53A6E8D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769" y="1892068"/>
            <a:ext cx="2323232" cy="1149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F39AED8-576F-47E4-9812-1E3FC02B0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80"/>
          <a:stretch/>
        </p:blipFill>
        <p:spPr bwMode="auto">
          <a:xfrm>
            <a:off x="7699162" y="1882542"/>
            <a:ext cx="1227210" cy="1168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5C925C-14EF-49F2-B9D3-4DACD3AA8F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554" y="4070947"/>
            <a:ext cx="2209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FA7A11B5-066B-49C9-B8EB-90E662CBDB2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05" b="92661" l="9483" r="88793">
                        <a14:foregroundMark x1="49569" y1="5963" x2="49569" y2="5963"/>
                        <a14:foregroundMark x1="89655" y1="38073" x2="89655" y2="38073"/>
                        <a14:foregroundMark x1="52155" y1="92661" x2="52155" y2="92661"/>
                        <a14:foregroundMark x1="10345" y1="53670" x2="10345" y2="53670"/>
                        <a14:foregroundMark x1="9483" y1="62385" x2="9483" y2="62385"/>
                        <a14:backgroundMark x1="91379" y1="43119" x2="91379" y2="43119"/>
                        <a14:backgroundMark x1="90948" y1="57798" x2="90948" y2="57798"/>
                        <a14:backgroundMark x1="91379" y1="52294" x2="91379" y2="52294"/>
                        <a14:backgroundMark x1="90948" y1="48165" x2="90948" y2="48165"/>
                      </a14:backgroundRemoval>
                    </a14:imgEffect>
                  </a14:imgLayer>
                </a14:imgProps>
              </a:ext>
              <a:ext uri="{28A0092B-C50C-407E-A947-70E740481C1C}">
                <a14:useLocalDpi xmlns:a14="http://schemas.microsoft.com/office/drawing/2010/main" val="0"/>
              </a:ext>
            </a:extLst>
          </a:blip>
          <a:srcRect/>
          <a:stretch>
            <a:fillRect/>
          </a:stretch>
        </p:blipFill>
        <p:spPr bwMode="auto">
          <a:xfrm>
            <a:off x="2699183" y="3753925"/>
            <a:ext cx="1909536" cy="1794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940C5D9-0081-43D9-B452-8D36000126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93" r="9977" b="-1"/>
          <a:stretch/>
        </p:blipFill>
        <p:spPr bwMode="auto">
          <a:xfrm>
            <a:off x="4878716" y="4065660"/>
            <a:ext cx="3816794"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99D079D-CF23-4DDF-B6B8-BD8D36B23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68" y="3759654"/>
            <a:ext cx="1788576" cy="1788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6D7518-9AE2-4495-9E6D-32171D24D4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771" y="1852453"/>
            <a:ext cx="33242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1A9E4-0B7C-4767-9917-7585A7F2EE6A}"/>
              </a:ext>
            </a:extLst>
          </p:cNvPr>
          <p:cNvPicPr>
            <a:picLocks noChangeAspect="1"/>
          </p:cNvPicPr>
          <p:nvPr/>
        </p:nvPicPr>
        <p:blipFill>
          <a:blip r:embed="rId13"/>
          <a:stretch>
            <a:fillRect/>
          </a:stretch>
        </p:blipFill>
        <p:spPr>
          <a:xfrm>
            <a:off x="694934" y="1962573"/>
            <a:ext cx="3520992" cy="1013422"/>
          </a:xfrm>
          <a:prstGeom prst="rect">
            <a:avLst/>
          </a:prstGeom>
        </p:spPr>
      </p:pic>
      <p:sp>
        <p:nvSpPr>
          <p:cNvPr id="33" name="TextBox 32">
            <a:extLst>
              <a:ext uri="{FF2B5EF4-FFF2-40B4-BE49-F238E27FC236}">
                <a16:creationId xmlns:a16="http://schemas.microsoft.com/office/drawing/2014/main" id="{D8C40A6B-5919-4B09-BBEE-6A52FFC1B560}"/>
              </a:ext>
            </a:extLst>
          </p:cNvPr>
          <p:cNvSpPr txBox="1"/>
          <p:nvPr/>
        </p:nvSpPr>
        <p:spPr>
          <a:xfrm>
            <a:off x="170918" y="512748"/>
            <a:ext cx="2634439"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Data Sourcing</a:t>
            </a:r>
          </a:p>
        </p:txBody>
      </p:sp>
    </p:spTree>
    <p:extLst>
      <p:ext uri="{BB962C8B-B14F-4D97-AF65-F5344CB8AC3E}">
        <p14:creationId xmlns:p14="http://schemas.microsoft.com/office/powerpoint/2010/main" val="55988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2956391469"/>
              </p:ext>
            </p:extLst>
          </p:nvPr>
        </p:nvGraphicFramePr>
        <p:xfrm>
          <a:off x="245905" y="1165633"/>
          <a:ext cx="11324833" cy="52764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1033622465"/>
                    </a:ext>
                  </a:extLst>
                </a:gridCol>
                <a:gridCol w="999858">
                  <a:extLst>
                    <a:ext uri="{9D8B030D-6E8A-4147-A177-3AD203B41FA5}">
                      <a16:colId xmlns:a16="http://schemas.microsoft.com/office/drawing/2014/main" val="2366473854"/>
                    </a:ext>
                  </a:extLst>
                </a:gridCol>
                <a:gridCol w="8520156">
                  <a:extLst>
                    <a:ext uri="{9D8B030D-6E8A-4147-A177-3AD203B41FA5}">
                      <a16:colId xmlns:a16="http://schemas.microsoft.com/office/drawing/2014/main" val="1555872314"/>
                    </a:ext>
                  </a:extLst>
                </a:gridCol>
              </a:tblGrid>
              <a:tr h="539342">
                <a:tc>
                  <a:txBody>
                    <a:bodyPr/>
                    <a:lstStyle/>
                    <a:p>
                      <a:pPr algn="l" fontAlgn="b"/>
                      <a:r>
                        <a:rPr lang="en-US" sz="2000" b="1" u="none" strike="noStrike" dirty="0">
                          <a:solidFill>
                            <a:srgbClr val="D8C23E"/>
                          </a:solidFill>
                          <a:effectLst/>
                        </a:rPr>
                        <a:t>Name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170156">
                <a:tc>
                  <a:txBody>
                    <a:bodyPr/>
                    <a:lstStyle/>
                    <a:p>
                      <a:pPr algn="l" fontAlgn="b"/>
                      <a:r>
                        <a:rPr lang="en-US" sz="1100" b="1" u="none" strike="noStrike" dirty="0" err="1">
                          <a:solidFill>
                            <a:srgbClr val="D8C23E"/>
                          </a:solidFill>
                          <a:effectLst/>
                        </a:rPr>
                        <a:t>NumHomicides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Dependent Variable (DV)</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338094">
                <a:tc>
                  <a:txBody>
                    <a:bodyPr/>
                    <a:lstStyle/>
                    <a:p>
                      <a:pPr algn="l" fontAlgn="b"/>
                      <a:r>
                        <a:rPr lang="en-US" sz="1100" b="1" u="none" strike="noStrike" dirty="0" err="1">
                          <a:solidFill>
                            <a:srgbClr val="D8C23E"/>
                          </a:solidFill>
                          <a:effectLst/>
                        </a:rPr>
                        <a:t>AnyOtherWeapon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713264282"/>
                  </a:ext>
                </a:extLst>
              </a:tr>
              <a:tr h="170156">
                <a:tc>
                  <a:txBody>
                    <a:bodyPr/>
                    <a:lstStyle/>
                    <a:p>
                      <a:pPr algn="l" fontAlgn="b"/>
                      <a:r>
                        <a:rPr lang="en-US" sz="1100" b="1" u="none" strike="noStrike" dirty="0" err="1">
                          <a:solidFill>
                            <a:srgbClr val="D8C23E"/>
                          </a:solidFill>
                          <a:effectLst/>
                        </a:rPr>
                        <a:t>DestructiveDevice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15982011"/>
                  </a:ext>
                </a:extLst>
              </a:tr>
              <a:tr h="338094">
                <a:tc>
                  <a:txBody>
                    <a:bodyPr/>
                    <a:lstStyle/>
                    <a:p>
                      <a:pPr algn="l" fontAlgn="b"/>
                      <a:r>
                        <a:rPr lang="en-US" sz="1100" b="1" u="none" strike="noStrike" dirty="0">
                          <a:solidFill>
                            <a:srgbClr val="D8C23E"/>
                          </a:solidFill>
                          <a:effectLst/>
                        </a:rPr>
                        <a:t>Machinegun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012126"/>
                  </a:ext>
                </a:extLst>
              </a:tr>
              <a:tr h="170156">
                <a:tc>
                  <a:txBody>
                    <a:bodyPr/>
                    <a:lstStyle/>
                    <a:p>
                      <a:pPr algn="l" fontAlgn="b"/>
                      <a:r>
                        <a:rPr lang="en-US" sz="1100" b="1" u="none" strike="noStrike" dirty="0">
                          <a:solidFill>
                            <a:srgbClr val="D8C23E"/>
                          </a:solidFill>
                          <a:effectLst/>
                        </a:rPr>
                        <a:t>Silencer</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36060448"/>
                  </a:ext>
                </a:extLst>
              </a:tr>
              <a:tr h="338094">
                <a:tc>
                  <a:txBody>
                    <a:bodyPr/>
                    <a:lstStyle/>
                    <a:p>
                      <a:pPr algn="l" fontAlgn="b"/>
                      <a:r>
                        <a:rPr lang="en-US" sz="1100" b="1" u="none" strike="noStrike">
                          <a:solidFill>
                            <a:srgbClr val="D8C23E"/>
                          </a:solidFill>
                          <a:effectLst/>
                        </a:rPr>
                        <a:t>ShortBarreledRifle</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14307500"/>
                  </a:ext>
                </a:extLst>
              </a:tr>
              <a:tr h="338094">
                <a:tc>
                  <a:txBody>
                    <a:bodyPr/>
                    <a:lstStyle/>
                    <a:p>
                      <a:pPr algn="l" fontAlgn="b"/>
                      <a:r>
                        <a:rPr lang="en-US" sz="1100" b="1" u="none" strike="noStrike">
                          <a:solidFill>
                            <a:srgbClr val="D8C23E"/>
                          </a:solidFill>
                          <a:effectLst/>
                        </a:rPr>
                        <a:t>ShortBarreledShotgun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601022005"/>
                  </a:ext>
                </a:extLst>
              </a:tr>
              <a:tr h="338094">
                <a:tc>
                  <a:txBody>
                    <a:bodyPr/>
                    <a:lstStyle/>
                    <a:p>
                      <a:pPr algn="l" fontAlgn="b"/>
                      <a:r>
                        <a:rPr lang="en-US" sz="1100" b="1" u="none" strike="noStrike">
                          <a:solidFill>
                            <a:srgbClr val="D8C23E"/>
                          </a:solidFill>
                          <a:effectLst/>
                        </a:rPr>
                        <a:t>TotalWeapons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in overall weapons facilitates by making tools for the act more available</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32910342"/>
                  </a:ext>
                </a:extLst>
              </a:tr>
              <a:tr h="506032">
                <a:tc>
                  <a:txBody>
                    <a:bodyPr/>
                    <a:lstStyle/>
                    <a:p>
                      <a:pPr algn="l" fontAlgn="b"/>
                      <a:r>
                        <a:rPr lang="en-US" sz="1100" b="1" u="none" strike="noStrike">
                          <a:solidFill>
                            <a:srgbClr val="D8C23E"/>
                          </a:solidFill>
                          <a:effectLst/>
                        </a:rPr>
                        <a:t>NumDrugUsers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Psychoactive drugs in particular appear to show in significant amounts in homicidal events. Long-term treated patients also appear to be less likely to re-commit violent crimes.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616876351"/>
                  </a:ext>
                </a:extLst>
              </a:tr>
              <a:tr h="506032">
                <a:tc>
                  <a:txBody>
                    <a:bodyPr/>
                    <a:lstStyle/>
                    <a:p>
                      <a:pPr algn="l" fontAlgn="b"/>
                      <a:r>
                        <a:rPr lang="en-US" sz="1100" b="1" u="none" strike="noStrike">
                          <a:solidFill>
                            <a:srgbClr val="D8C23E"/>
                          </a:solidFill>
                          <a:effectLst/>
                        </a:rPr>
                        <a:t>NumAlcoholUsers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There is a high prevelance of alcohol usage in homicides. It has been shown that the rates of alcohols sales in some manner seem to correlate with the number of homicides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506032">
                <a:tc>
                  <a:txBody>
                    <a:bodyPr/>
                    <a:lstStyle/>
                    <a:p>
                      <a:pPr algn="l" fontAlgn="b"/>
                      <a:r>
                        <a:rPr lang="en-US" sz="1100" b="1" u="none" strike="noStrike">
                          <a:solidFill>
                            <a:srgbClr val="D8C23E"/>
                          </a:solidFill>
                          <a:effectLst/>
                        </a:rPr>
                        <a:t>LawEnforcementOfficers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precense in law enforcement may act as deterant from potential criminal activity (with a diminishing effect due to saturation)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516377788"/>
                  </a:ext>
                </a:extLst>
              </a:tr>
              <a:tr h="170156">
                <a:tc>
                  <a:txBody>
                    <a:bodyPr/>
                    <a:lstStyle/>
                    <a:p>
                      <a:pPr algn="l" fontAlgn="b"/>
                      <a:r>
                        <a:rPr lang="en-US" sz="1100" b="1" u="none" strike="noStrike">
                          <a:solidFill>
                            <a:srgbClr val="D8C23E"/>
                          </a:solidFill>
                          <a:effectLst/>
                        </a:rPr>
                        <a:t>LawEnforcementCivilians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62656361"/>
                  </a:ext>
                </a:extLst>
              </a:tr>
              <a:tr h="170156">
                <a:tc>
                  <a:txBody>
                    <a:bodyPr/>
                    <a:lstStyle/>
                    <a:p>
                      <a:pPr algn="l" fontAlgn="b"/>
                      <a:r>
                        <a:rPr lang="en-US" sz="1100" b="1" u="none" strike="noStrike">
                          <a:solidFill>
                            <a:srgbClr val="D8C23E"/>
                          </a:solidFill>
                          <a:effectLst/>
                        </a:rPr>
                        <a:t>TotalLawEnforcementEmployees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3196460"/>
                  </a:ext>
                </a:extLst>
              </a:tr>
              <a:tr h="170156">
                <a:tc>
                  <a:txBody>
                    <a:bodyPr/>
                    <a:lstStyle/>
                    <a:p>
                      <a:pPr algn="l" fontAlgn="b"/>
                      <a:r>
                        <a:rPr lang="en-US" sz="1100" b="1" u="none" strike="noStrike">
                          <a:solidFill>
                            <a:srgbClr val="D8C23E"/>
                          </a:solidFill>
                          <a:effectLst/>
                        </a:rPr>
                        <a:t>Population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11325178"/>
                  </a:ext>
                </a:extLst>
              </a:tr>
              <a:tr h="170156">
                <a:tc>
                  <a:txBody>
                    <a:bodyPr/>
                    <a:lstStyle/>
                    <a:p>
                      <a:pPr algn="l" fontAlgn="b"/>
                      <a:r>
                        <a:rPr lang="en-US" sz="1100" b="1" u="none" strike="noStrike">
                          <a:solidFill>
                            <a:srgbClr val="D8C23E"/>
                          </a:solidFill>
                          <a:effectLst/>
                        </a:rPr>
                        <a:t>RealGDPperCapita</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72233739"/>
                  </a:ext>
                </a:extLst>
              </a:tr>
              <a:tr h="170156">
                <a:tc>
                  <a:txBody>
                    <a:bodyPr/>
                    <a:lstStyle/>
                    <a:p>
                      <a:pPr algn="l" fontAlgn="b"/>
                      <a:r>
                        <a:rPr lang="en-US" sz="1100" b="1" u="none" strike="noStrike">
                          <a:solidFill>
                            <a:srgbClr val="D8C23E"/>
                          </a:solidFill>
                          <a:effectLst/>
                        </a:rPr>
                        <a:t>Gini Index</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422791143"/>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4110228"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- 1</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44393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graphicFrame>
        <p:nvGraphicFramePr>
          <p:cNvPr id="2" name="Table 1">
            <a:extLst>
              <a:ext uri="{FF2B5EF4-FFF2-40B4-BE49-F238E27FC236}">
                <a16:creationId xmlns:a16="http://schemas.microsoft.com/office/drawing/2014/main" id="{9B08357E-C9B0-4F81-B2C8-682CA3FEF93E}"/>
              </a:ext>
            </a:extLst>
          </p:cNvPr>
          <p:cNvGraphicFramePr>
            <a:graphicFrameLocks noGrp="1"/>
          </p:cNvGraphicFramePr>
          <p:nvPr>
            <p:extLst>
              <p:ext uri="{D42A27DB-BD31-4B8C-83A1-F6EECF244321}">
                <p14:modId xmlns:p14="http://schemas.microsoft.com/office/powerpoint/2010/main" val="1262953120"/>
              </p:ext>
            </p:extLst>
          </p:nvPr>
        </p:nvGraphicFramePr>
        <p:xfrm>
          <a:off x="252608" y="1159079"/>
          <a:ext cx="11324833" cy="52769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419735310"/>
                    </a:ext>
                  </a:extLst>
                </a:gridCol>
                <a:gridCol w="999858">
                  <a:extLst>
                    <a:ext uri="{9D8B030D-6E8A-4147-A177-3AD203B41FA5}">
                      <a16:colId xmlns:a16="http://schemas.microsoft.com/office/drawing/2014/main" val="3477709020"/>
                    </a:ext>
                  </a:extLst>
                </a:gridCol>
                <a:gridCol w="8520156">
                  <a:extLst>
                    <a:ext uri="{9D8B030D-6E8A-4147-A177-3AD203B41FA5}">
                      <a16:colId xmlns:a16="http://schemas.microsoft.com/office/drawing/2014/main" val="300532104"/>
                    </a:ext>
                  </a:extLst>
                </a:gridCol>
              </a:tblGrid>
              <a:tr h="545896">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4059298559"/>
                  </a:ext>
                </a:extLst>
              </a:tr>
              <a:tr h="338094">
                <a:tc>
                  <a:txBody>
                    <a:bodyPr/>
                    <a:lstStyle/>
                    <a:p>
                      <a:pPr algn="l" fontAlgn="b"/>
                      <a:r>
                        <a:rPr lang="en-US" sz="1100" b="1" u="none" strike="noStrike" dirty="0">
                          <a:solidFill>
                            <a:srgbClr val="D8C23E"/>
                          </a:solidFill>
                          <a:effectLst/>
                        </a:rPr>
                        <a:t>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(Potential Additional DV - already includes homicides, partiality)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038893878"/>
                  </a:ext>
                </a:extLst>
              </a:tr>
              <a:tr h="338094">
                <a:tc>
                  <a:txBody>
                    <a:bodyPr/>
                    <a:lstStyle/>
                    <a:p>
                      <a:pPr algn="l" fontAlgn="b"/>
                      <a:r>
                        <a:rPr lang="en-US" sz="1100" b="1" u="none" strike="noStrike" dirty="0">
                          <a:solidFill>
                            <a:srgbClr val="D8C23E"/>
                          </a:solidFill>
                          <a:effectLst/>
                        </a:rPr>
                        <a:t>Property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levels of crime in an area may make it more permisible for more violent crime (broken windows theory)</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185400761"/>
                  </a:ext>
                </a:extLst>
              </a:tr>
              <a:tr h="673970">
                <a:tc>
                  <a:txBody>
                    <a:bodyPr/>
                    <a:lstStyle/>
                    <a:p>
                      <a:pPr algn="l" fontAlgn="b"/>
                      <a:r>
                        <a:rPr lang="en-US" sz="1100" b="1" u="none" strike="noStrike" dirty="0">
                          <a:solidFill>
                            <a:srgbClr val="D8C23E"/>
                          </a:solidFill>
                          <a:effectLst/>
                        </a:rPr>
                        <a:t>Universal Background checks for all firearms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firearms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88553127"/>
                  </a:ext>
                </a:extLst>
              </a:tr>
              <a:tr h="673970">
                <a:tc>
                  <a:txBody>
                    <a:bodyPr/>
                    <a:lstStyle/>
                    <a:p>
                      <a:pPr algn="l" fontAlgn="b"/>
                      <a:r>
                        <a:rPr lang="en-US" sz="1100" b="1" u="none" strike="noStrike">
                          <a:solidFill>
                            <a:srgbClr val="D8C23E"/>
                          </a:solidFill>
                          <a:effectLst/>
                        </a:rPr>
                        <a:t>Universal background checks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handguns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27380723"/>
                  </a:ext>
                </a:extLst>
              </a:tr>
              <a:tr h="338094">
                <a:tc>
                  <a:txBody>
                    <a:bodyPr/>
                    <a:lstStyle/>
                    <a:p>
                      <a:pPr algn="l" fontAlgn="b"/>
                      <a:r>
                        <a:rPr lang="en-US" sz="1100" b="1" u="none" strike="noStrike">
                          <a:solidFill>
                            <a:srgbClr val="D8C23E"/>
                          </a:solidFill>
                          <a:effectLst/>
                        </a:rPr>
                        <a:t>Waiting Period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firearms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01127746"/>
                  </a:ext>
                </a:extLst>
              </a:tr>
              <a:tr h="338094">
                <a:tc>
                  <a:txBody>
                    <a:bodyPr/>
                    <a:lstStyle/>
                    <a:p>
                      <a:pPr algn="l" fontAlgn="b"/>
                      <a:r>
                        <a:rPr lang="en-US" sz="1100" b="1" u="none" strike="noStrike">
                          <a:solidFill>
                            <a:srgbClr val="D8C23E"/>
                          </a:solidFill>
                          <a:effectLst/>
                        </a:rPr>
                        <a:t>Waiting period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handguns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94137087"/>
                  </a:ext>
                </a:extLst>
              </a:tr>
              <a:tr h="170156">
                <a:tc>
                  <a:txBody>
                    <a:bodyPr/>
                    <a:lstStyle/>
                    <a:p>
                      <a:pPr algn="l" fontAlgn="b"/>
                      <a:r>
                        <a:rPr lang="en-US" sz="1100" b="1" u="none" strike="noStrike">
                          <a:solidFill>
                            <a:srgbClr val="D8C23E"/>
                          </a:solidFill>
                          <a:effectLst/>
                        </a:rPr>
                        <a:t>Permit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78986560"/>
                  </a:ext>
                </a:extLst>
              </a:tr>
              <a:tr h="170156">
                <a:tc>
                  <a:txBody>
                    <a:bodyPr/>
                    <a:lstStyle/>
                    <a:p>
                      <a:pPr algn="l" fontAlgn="b"/>
                      <a:r>
                        <a:rPr lang="en-US" sz="1100" b="1" u="none" strike="noStrike">
                          <a:solidFill>
                            <a:srgbClr val="D8C23E"/>
                          </a:solidFill>
                          <a:effectLst/>
                        </a:rPr>
                        <a:t>Permit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557366336"/>
                  </a:ext>
                </a:extLst>
              </a:tr>
              <a:tr h="338094">
                <a:tc>
                  <a:txBody>
                    <a:bodyPr/>
                    <a:lstStyle/>
                    <a:p>
                      <a:pPr algn="l" fontAlgn="b"/>
                      <a:r>
                        <a:rPr lang="en-US" sz="1100" b="1" u="none" strike="noStrike">
                          <a:solidFill>
                            <a:srgbClr val="D8C23E"/>
                          </a:solidFill>
                          <a:effectLst/>
                        </a:rPr>
                        <a:t>Permit for carrying concealed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331233801"/>
                  </a:ext>
                </a:extLst>
              </a:tr>
              <a:tr h="170156">
                <a:tc>
                  <a:txBody>
                    <a:bodyPr/>
                    <a:lstStyle/>
                    <a:p>
                      <a:pPr algn="l" fontAlgn="b"/>
                      <a:r>
                        <a:rPr lang="en-US" sz="1100" b="1" u="none" strike="noStrike">
                          <a:solidFill>
                            <a:srgbClr val="D8C23E"/>
                          </a:solidFill>
                          <a:effectLst/>
                        </a:rPr>
                        <a:t>Ban on assault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52213803"/>
                  </a:ext>
                </a:extLst>
              </a:tr>
              <a:tr h="338094">
                <a:tc>
                  <a:txBody>
                    <a:bodyPr/>
                    <a:lstStyle/>
                    <a:p>
                      <a:pPr algn="l" fontAlgn="b"/>
                      <a:r>
                        <a:rPr lang="en-US" sz="1100" b="1" u="none" strike="noStrike">
                          <a:solidFill>
                            <a:srgbClr val="D8C23E"/>
                          </a:solidFill>
                          <a:effectLst/>
                        </a:rPr>
                        <a:t>Background check in gunshows -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73458656"/>
                  </a:ext>
                </a:extLst>
              </a:tr>
              <a:tr h="338094">
                <a:tc>
                  <a:txBody>
                    <a:bodyPr/>
                    <a:lstStyle/>
                    <a:p>
                      <a:pPr algn="l" fontAlgn="b"/>
                      <a:r>
                        <a:rPr lang="en-US" sz="1100" b="1" u="none" strike="noStrike">
                          <a:solidFill>
                            <a:srgbClr val="D8C23E"/>
                          </a:solidFill>
                          <a:effectLst/>
                        </a:rPr>
                        <a:t>Background checks in gunshows -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3777106"/>
                  </a:ext>
                </a:extLst>
              </a:tr>
              <a:tr h="506032">
                <a:tc>
                  <a:txBody>
                    <a:bodyPr/>
                    <a:lstStyle/>
                    <a:p>
                      <a:pPr algn="l" fontAlgn="b"/>
                      <a:r>
                        <a:rPr lang="en-US" sz="1100" b="1" u="none" strike="noStrike">
                          <a:solidFill>
                            <a:srgbClr val="D8C23E"/>
                          </a:solidFill>
                          <a:effectLst/>
                        </a:rPr>
                        <a:t>SubAbuseInpatientCareBeds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the number of treatment beds increases per state we can expect a decrease in alcohol or drug abuse which may lead to a decrease in homicides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233654647"/>
                  </a:ext>
                </a:extLst>
              </a:tr>
            </a:tbl>
          </a:graphicData>
        </a:graphic>
      </p:graphicFrame>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- 2</a:t>
            </a:r>
          </a:p>
        </p:txBody>
      </p:sp>
    </p:spTree>
    <p:extLst>
      <p:ext uri="{BB962C8B-B14F-4D97-AF65-F5344CB8AC3E}">
        <p14:creationId xmlns:p14="http://schemas.microsoft.com/office/powerpoint/2010/main" val="243707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- 3</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1390115235"/>
              </p:ext>
            </p:extLst>
          </p:nvPr>
        </p:nvGraphicFramePr>
        <p:xfrm>
          <a:off x="266700" y="1116448"/>
          <a:ext cx="11324833" cy="5184882"/>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3015941909"/>
                    </a:ext>
                  </a:extLst>
                </a:gridCol>
                <a:gridCol w="999858">
                  <a:extLst>
                    <a:ext uri="{9D8B030D-6E8A-4147-A177-3AD203B41FA5}">
                      <a16:colId xmlns:a16="http://schemas.microsoft.com/office/drawing/2014/main" val="871257312"/>
                    </a:ext>
                  </a:extLst>
                </a:gridCol>
                <a:gridCol w="8520156">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514632">
                <a:tc>
                  <a:txBody>
                    <a:bodyPr/>
                    <a:lstStyle/>
                    <a:p>
                      <a:pPr algn="l" fontAlgn="b"/>
                      <a:r>
                        <a:rPr lang="en-US" sz="1100" b="1" u="none" strike="noStrike" dirty="0">
                          <a:solidFill>
                            <a:srgbClr val="D8C23E"/>
                          </a:solidFill>
                          <a:effectLst/>
                        </a:rPr>
                        <a:t>Serious Mental Illness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individuals with mental illness appear to have a higher propensity to be involved in potentially violent events that could lead to homicide, especially if interacting with other psychoactive substance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21416016"/>
                  </a:ext>
                </a:extLst>
              </a:tr>
              <a:tr h="381000">
                <a:tc>
                  <a:txBody>
                    <a:bodyPr/>
                    <a:lstStyle/>
                    <a:p>
                      <a:pPr algn="l" fontAlgn="b"/>
                      <a:r>
                        <a:rPr lang="en-US" sz="1100" b="1" u="none" strike="noStrike" dirty="0">
                          <a:solidFill>
                            <a:srgbClr val="D8C23E"/>
                          </a:solidFill>
                          <a:effectLst/>
                        </a:rPr>
                        <a:t>Unemployment rate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10731898"/>
                  </a:ext>
                </a:extLst>
              </a:tr>
              <a:tr h="514632">
                <a:tc>
                  <a:txBody>
                    <a:bodyPr/>
                    <a:lstStyle/>
                    <a:p>
                      <a:pPr algn="l" fontAlgn="b"/>
                      <a:r>
                        <a:rPr lang="en-US" sz="1100" b="1" u="none" strike="noStrike" dirty="0">
                          <a:solidFill>
                            <a:srgbClr val="D8C23E"/>
                          </a:solidFill>
                          <a:effectLst/>
                        </a:rPr>
                        <a:t>Big Cities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Cities may create greater returns to crime because criminals may have greater access to the wealthy and face a greater density of </a:t>
                      </a:r>
                      <a:r>
                        <a:rPr lang="en-US" sz="1100" b="1" u="none" strike="noStrike" dirty="0" err="1">
                          <a:solidFill>
                            <a:srgbClr val="D8C23E"/>
                          </a:solidFill>
                          <a:effectLst/>
                        </a:rPr>
                        <a:t>vic</a:t>
                      </a:r>
                      <a:r>
                        <a:rPr lang="en-US" sz="1100" b="1" u="none" strike="noStrike" dirty="0">
                          <a:solidFill>
                            <a:srgbClr val="D8C23E"/>
                          </a:solidFill>
                          <a:effectLst/>
                        </a:rPr>
                        <a:t>- </a:t>
                      </a:r>
                      <a:r>
                        <a:rPr lang="en-US" sz="1100" b="1" u="none" strike="noStrike" dirty="0" err="1">
                          <a:solidFill>
                            <a:srgbClr val="D8C23E"/>
                          </a:solidFill>
                          <a:effectLst/>
                        </a:rPr>
                        <a:t>tims</a:t>
                      </a:r>
                      <a:r>
                        <a:rPr lang="en-US" sz="1100" b="1" u="none" strike="noStrike" dirty="0">
                          <a:solidFill>
                            <a:srgbClr val="D8C23E"/>
                          </a:solidFill>
                          <a:effectLst/>
                        </a:rPr>
                        <a:t> in urban areas.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r h="561975">
                <a:tc>
                  <a:txBody>
                    <a:bodyPr/>
                    <a:lstStyle/>
                    <a:p>
                      <a:pPr algn="l" fontAlgn="b"/>
                      <a:r>
                        <a:rPr lang="en-US" sz="1100" b="1" u="none" strike="noStrike" dirty="0">
                          <a:solidFill>
                            <a:srgbClr val="D8C23E"/>
                          </a:solidFill>
                          <a:effectLst/>
                        </a:rPr>
                        <a:t>Black </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per literature review, crime we expect that the proportion of African American population will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18976067"/>
                  </a:ext>
                </a:extLst>
              </a:tr>
              <a:tr h="506032">
                <a:tc>
                  <a:txBody>
                    <a:bodyPr/>
                    <a:lstStyle/>
                    <a:p>
                      <a:pPr algn="l" fontAlgn="b"/>
                      <a:r>
                        <a:rPr lang="en-US" sz="1100" b="1" u="none" strike="noStrike" dirty="0">
                          <a:solidFill>
                            <a:srgbClr val="D8C23E"/>
                          </a:solidFill>
                          <a:effectLst/>
                        </a:rPr>
                        <a:t>Hispanic</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there is a correlation between Hispanic origin and non-citizen status according to previous literature, we except a positive relation with homicide as well.</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96960678"/>
                  </a:ext>
                </a:extLst>
              </a:tr>
              <a:tr h="170156">
                <a:tc>
                  <a:txBody>
                    <a:bodyPr/>
                    <a:lstStyle/>
                    <a:p>
                      <a:pPr algn="l" fontAlgn="b"/>
                      <a:r>
                        <a:rPr lang="en-US" sz="1100" b="1" u="none" strike="noStrike" dirty="0">
                          <a:solidFill>
                            <a:srgbClr val="D8C23E"/>
                          </a:solidFill>
                          <a:effectLst/>
                        </a:rPr>
                        <a:t>Asian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2817730"/>
                  </a:ext>
                </a:extLst>
              </a:tr>
              <a:tr h="506032">
                <a:tc>
                  <a:txBody>
                    <a:bodyPr/>
                    <a:lstStyle/>
                    <a:p>
                      <a:pPr algn="l" fontAlgn="b"/>
                      <a:r>
                        <a:rPr lang="en-US" sz="1100" b="1" u="none" strike="noStrike" dirty="0">
                          <a:solidFill>
                            <a:srgbClr val="D8C23E"/>
                          </a:solidFill>
                          <a:effectLst/>
                        </a:rPr>
                        <a:t>Area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Area won't directly affect homicide, but it might affect other factors like population density which should have a positive correlation with homicide rates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24894516"/>
                  </a:ext>
                </a:extLst>
              </a:tr>
              <a:tr h="506032">
                <a:tc>
                  <a:txBody>
                    <a:bodyPr/>
                    <a:lstStyle/>
                    <a:p>
                      <a:pPr algn="l" fontAlgn="b"/>
                      <a:r>
                        <a:rPr lang="en-US" sz="1100" b="1" u="none" strike="noStrike">
                          <a:solidFill>
                            <a:srgbClr val="D8C23E"/>
                          </a:solidFill>
                          <a:effectLst/>
                        </a:rPr>
                        <a:t>Education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With education, we expect the population to have better opportunities for higher income and hence, a decrease in 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720557409"/>
                  </a:ext>
                </a:extLst>
              </a:tr>
              <a:tr h="506032">
                <a:tc>
                  <a:txBody>
                    <a:bodyPr/>
                    <a:lstStyle/>
                    <a:p>
                      <a:pPr algn="l" fontAlgn="b"/>
                      <a:r>
                        <a:rPr lang="en-US" sz="1100" b="1" u="none" strike="noStrike">
                          <a:solidFill>
                            <a:srgbClr val="D8C23E"/>
                          </a:solidFill>
                          <a:effectLst/>
                        </a:rPr>
                        <a:t>Non-Citizen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Non-citizen status doesn't permit legal jobs in most cases, it correlates directly with unemployment and hence should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996128209"/>
                  </a:ext>
                </a:extLst>
              </a:tr>
              <a:tr h="506032">
                <a:tc>
                  <a:txBody>
                    <a:bodyPr/>
                    <a:lstStyle/>
                    <a:p>
                      <a:pPr algn="l" fontAlgn="b"/>
                      <a:r>
                        <a:rPr lang="en-US" sz="1100" b="1" u="none" strike="noStrike">
                          <a:solidFill>
                            <a:srgbClr val="D8C23E"/>
                          </a:solidFill>
                          <a:effectLst/>
                        </a:rPr>
                        <a:t>Adults 19-25</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According to the </a:t>
                      </a:r>
                      <a:r>
                        <a:rPr lang="en-US" sz="1100" b="1" u="none" strike="noStrike" dirty="0" err="1">
                          <a:solidFill>
                            <a:srgbClr val="D8C23E"/>
                          </a:solidFill>
                          <a:effectLst/>
                        </a:rPr>
                        <a:t>Bereau</a:t>
                      </a:r>
                      <a:r>
                        <a:rPr lang="en-US" sz="1100" b="1" u="none" strike="noStrike" dirty="0">
                          <a:solidFill>
                            <a:srgbClr val="D8C23E"/>
                          </a:solidFill>
                          <a:effectLst/>
                        </a:rPr>
                        <a:t> of Justice Statistics, young adults are most vulnerable and perpetuators of violent crime including homicide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879237268"/>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48302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713</Words>
  <Application>Microsoft Office PowerPoint</Application>
  <PresentationFormat>Widescreen</PresentationFormat>
  <Paragraphs>136</Paragraphs>
  <Slides>11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Muniem, Hammad</dc:creator>
  <cp:lastModifiedBy>Muniem, Hammad</cp:lastModifiedBy>
  <cp:revision>17</cp:revision>
  <dcterms:created xsi:type="dcterms:W3CDTF">2021-03-06T07:48:55Z</dcterms:created>
  <dcterms:modified xsi:type="dcterms:W3CDTF">2021-03-06T21:58:06Z</dcterms:modified>
</cp:coreProperties>
</file>